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F5B1A13-A0E6-4D9D-B20C-2BB8F50C7CDC}" type="datetimeFigureOut">
              <a:rPr lang="en-US" smtClean="0"/>
              <a:t>2/12/2015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C55B56-A79D-474E-90C3-5C34DC0C1846}" type="slidenum">
              <a:rPr lang="en-US" smtClean="0"/>
              <a:t>‹#›</a:t>
            </a:fld>
            <a:endParaRPr lang="en-US"/>
          </a:p>
        </p:txBody>
      </p:sp>
    </p:spTree>
    <p:extLst>
      <p:ext uri="{BB962C8B-B14F-4D97-AF65-F5344CB8AC3E}">
        <p14:creationId xmlns:p14="http://schemas.microsoft.com/office/powerpoint/2010/main" val="21764841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5B1A13-A0E6-4D9D-B20C-2BB8F50C7CDC}" type="datetimeFigureOut">
              <a:rPr lang="en-US" smtClean="0"/>
              <a:t>2/12/2015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C55B56-A79D-474E-90C3-5C34DC0C1846}" type="slidenum">
              <a:rPr lang="en-US" smtClean="0"/>
              <a:t>‹#›</a:t>
            </a:fld>
            <a:endParaRPr lang="en-US"/>
          </a:p>
        </p:txBody>
      </p:sp>
    </p:spTree>
    <p:extLst>
      <p:ext uri="{BB962C8B-B14F-4D97-AF65-F5344CB8AC3E}">
        <p14:creationId xmlns:p14="http://schemas.microsoft.com/office/powerpoint/2010/main" val="3999198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5B1A13-A0E6-4D9D-B20C-2BB8F50C7CDC}" type="datetimeFigureOut">
              <a:rPr lang="en-US" smtClean="0"/>
              <a:t>2/12/2015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C55B56-A79D-474E-90C3-5C34DC0C1846}" type="slidenum">
              <a:rPr lang="en-US" smtClean="0"/>
              <a:t>‹#›</a:t>
            </a:fld>
            <a:endParaRPr lang="en-US"/>
          </a:p>
        </p:txBody>
      </p:sp>
    </p:spTree>
    <p:extLst>
      <p:ext uri="{BB962C8B-B14F-4D97-AF65-F5344CB8AC3E}">
        <p14:creationId xmlns:p14="http://schemas.microsoft.com/office/powerpoint/2010/main" val="943423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5B1A13-A0E6-4D9D-B20C-2BB8F50C7CDC}" type="datetimeFigureOut">
              <a:rPr lang="en-US" smtClean="0"/>
              <a:t>2/12/2015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C55B56-A79D-474E-90C3-5C34DC0C1846}" type="slidenum">
              <a:rPr lang="en-US" smtClean="0"/>
              <a:t>‹#›</a:t>
            </a:fld>
            <a:endParaRPr lang="en-US"/>
          </a:p>
        </p:txBody>
      </p:sp>
    </p:spTree>
    <p:extLst>
      <p:ext uri="{BB962C8B-B14F-4D97-AF65-F5344CB8AC3E}">
        <p14:creationId xmlns:p14="http://schemas.microsoft.com/office/powerpoint/2010/main" val="42284119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F5B1A13-A0E6-4D9D-B20C-2BB8F50C7CDC}" type="datetimeFigureOut">
              <a:rPr lang="en-US" smtClean="0"/>
              <a:t>2/12/2015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C55B56-A79D-474E-90C3-5C34DC0C1846}" type="slidenum">
              <a:rPr lang="en-US" smtClean="0"/>
              <a:t>‹#›</a:t>
            </a:fld>
            <a:endParaRPr lang="en-US"/>
          </a:p>
        </p:txBody>
      </p:sp>
    </p:spTree>
    <p:extLst>
      <p:ext uri="{BB962C8B-B14F-4D97-AF65-F5344CB8AC3E}">
        <p14:creationId xmlns:p14="http://schemas.microsoft.com/office/powerpoint/2010/main" val="9209419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F5B1A13-A0E6-4D9D-B20C-2BB8F50C7CDC}" type="datetimeFigureOut">
              <a:rPr lang="en-US" smtClean="0"/>
              <a:t>2/12/2015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C55B56-A79D-474E-90C3-5C34DC0C1846}" type="slidenum">
              <a:rPr lang="en-US" smtClean="0"/>
              <a:t>‹#›</a:t>
            </a:fld>
            <a:endParaRPr lang="en-US"/>
          </a:p>
        </p:txBody>
      </p:sp>
    </p:spTree>
    <p:extLst>
      <p:ext uri="{BB962C8B-B14F-4D97-AF65-F5344CB8AC3E}">
        <p14:creationId xmlns:p14="http://schemas.microsoft.com/office/powerpoint/2010/main" val="21278872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F5B1A13-A0E6-4D9D-B20C-2BB8F50C7CDC}" type="datetimeFigureOut">
              <a:rPr lang="en-US" smtClean="0"/>
              <a:t>2/12/2015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BC55B56-A79D-474E-90C3-5C34DC0C1846}" type="slidenum">
              <a:rPr lang="en-US" smtClean="0"/>
              <a:t>‹#›</a:t>
            </a:fld>
            <a:endParaRPr lang="en-US"/>
          </a:p>
        </p:txBody>
      </p:sp>
    </p:spTree>
    <p:extLst>
      <p:ext uri="{BB962C8B-B14F-4D97-AF65-F5344CB8AC3E}">
        <p14:creationId xmlns:p14="http://schemas.microsoft.com/office/powerpoint/2010/main" val="3740014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F5B1A13-A0E6-4D9D-B20C-2BB8F50C7CDC}" type="datetimeFigureOut">
              <a:rPr lang="en-US" smtClean="0"/>
              <a:t>2/12/2015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BC55B56-A79D-474E-90C3-5C34DC0C1846}" type="slidenum">
              <a:rPr lang="en-US" smtClean="0"/>
              <a:t>‹#›</a:t>
            </a:fld>
            <a:endParaRPr lang="en-US"/>
          </a:p>
        </p:txBody>
      </p:sp>
    </p:spTree>
    <p:extLst>
      <p:ext uri="{BB962C8B-B14F-4D97-AF65-F5344CB8AC3E}">
        <p14:creationId xmlns:p14="http://schemas.microsoft.com/office/powerpoint/2010/main" val="19574631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5B1A13-A0E6-4D9D-B20C-2BB8F50C7CDC}" type="datetimeFigureOut">
              <a:rPr lang="en-US" smtClean="0"/>
              <a:t>2/12/2015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BC55B56-A79D-474E-90C3-5C34DC0C1846}" type="slidenum">
              <a:rPr lang="en-US" smtClean="0"/>
              <a:t>‹#›</a:t>
            </a:fld>
            <a:endParaRPr lang="en-US"/>
          </a:p>
        </p:txBody>
      </p:sp>
    </p:spTree>
    <p:extLst>
      <p:ext uri="{BB962C8B-B14F-4D97-AF65-F5344CB8AC3E}">
        <p14:creationId xmlns:p14="http://schemas.microsoft.com/office/powerpoint/2010/main" val="41387358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5B1A13-A0E6-4D9D-B20C-2BB8F50C7CDC}" type="datetimeFigureOut">
              <a:rPr lang="en-US" smtClean="0"/>
              <a:t>2/12/2015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C55B56-A79D-474E-90C3-5C34DC0C1846}" type="slidenum">
              <a:rPr lang="en-US" smtClean="0"/>
              <a:t>‹#›</a:t>
            </a:fld>
            <a:endParaRPr lang="en-US"/>
          </a:p>
        </p:txBody>
      </p:sp>
    </p:spTree>
    <p:extLst>
      <p:ext uri="{BB962C8B-B14F-4D97-AF65-F5344CB8AC3E}">
        <p14:creationId xmlns:p14="http://schemas.microsoft.com/office/powerpoint/2010/main" val="29165430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5B1A13-A0E6-4D9D-B20C-2BB8F50C7CDC}" type="datetimeFigureOut">
              <a:rPr lang="en-US" smtClean="0"/>
              <a:t>2/12/2015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C55B56-A79D-474E-90C3-5C34DC0C1846}" type="slidenum">
              <a:rPr lang="en-US" smtClean="0"/>
              <a:t>‹#›</a:t>
            </a:fld>
            <a:endParaRPr lang="en-US"/>
          </a:p>
        </p:txBody>
      </p:sp>
    </p:spTree>
    <p:extLst>
      <p:ext uri="{BB962C8B-B14F-4D97-AF65-F5344CB8AC3E}">
        <p14:creationId xmlns:p14="http://schemas.microsoft.com/office/powerpoint/2010/main" val="35201975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5B1A13-A0E6-4D9D-B20C-2BB8F50C7CDC}" type="datetimeFigureOut">
              <a:rPr lang="en-US" smtClean="0"/>
              <a:t>2/12/2015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C55B56-A79D-474E-90C3-5C34DC0C1846}" type="slidenum">
              <a:rPr lang="en-US" smtClean="0"/>
              <a:t>‹#›</a:t>
            </a:fld>
            <a:endParaRPr lang="en-US"/>
          </a:p>
        </p:txBody>
      </p:sp>
    </p:spTree>
    <p:extLst>
      <p:ext uri="{BB962C8B-B14F-4D97-AF65-F5344CB8AC3E}">
        <p14:creationId xmlns:p14="http://schemas.microsoft.com/office/powerpoint/2010/main" val="6541765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normAutofit fontScale="90000"/>
          </a:bodyPr>
          <a:lstStyle/>
          <a:p>
            <a:r>
              <a:rPr lang="en-US" sz="4000" dirty="0" smtClean="0"/>
              <a:t>How to Complete </a:t>
            </a:r>
            <a:br>
              <a:rPr lang="en-US" sz="4000" dirty="0" smtClean="0"/>
            </a:br>
            <a:r>
              <a:rPr lang="en-US" sz="4000" dirty="0" smtClean="0"/>
              <a:t>the Annotated Bibliography</a:t>
            </a:r>
            <a:br>
              <a:rPr lang="en-US" sz="4000" dirty="0" smtClean="0"/>
            </a:br>
            <a:r>
              <a:rPr lang="en-US" sz="4000" dirty="0" smtClean="0"/>
              <a:t>2015</a:t>
            </a:r>
            <a:endParaRPr lang="en-US" sz="4000" dirty="0"/>
          </a:p>
        </p:txBody>
      </p:sp>
    </p:spTree>
    <p:extLst>
      <p:ext uri="{BB962C8B-B14F-4D97-AF65-F5344CB8AC3E}">
        <p14:creationId xmlns:p14="http://schemas.microsoft.com/office/powerpoint/2010/main" val="24807006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a:t>Important Quotations</a:t>
            </a:r>
          </a:p>
        </p:txBody>
      </p:sp>
      <p:sp>
        <p:nvSpPr>
          <p:cNvPr id="15363" name="Rectangle 3"/>
          <p:cNvSpPr>
            <a:spLocks noGrp="1" noChangeArrowheads="1"/>
          </p:cNvSpPr>
          <p:nvPr>
            <p:ph type="body" idx="1"/>
          </p:nvPr>
        </p:nvSpPr>
        <p:spPr/>
        <p:txBody>
          <a:bodyPr>
            <a:normAutofit fontScale="92500" lnSpcReduction="10000"/>
          </a:bodyPr>
          <a:lstStyle/>
          <a:p>
            <a:r>
              <a:rPr lang="en-US" dirty="0" smtClean="0"/>
              <a:t>This year, you will copy and paste your sources into a Google Doc.  </a:t>
            </a:r>
          </a:p>
          <a:p>
            <a:r>
              <a:rPr lang="en-US" dirty="0" smtClean="0"/>
              <a:t>Using the comment function, you will highlight important quotations that you plan to use in your paper.</a:t>
            </a:r>
          </a:p>
          <a:p>
            <a:r>
              <a:rPr lang="en-US" dirty="0" smtClean="0"/>
              <a:t>Your ANNOTATION will be the notes you make about the important quotes:</a:t>
            </a:r>
          </a:p>
          <a:p>
            <a:pPr lvl="1"/>
            <a:r>
              <a:rPr lang="en-US" dirty="0" smtClean="0"/>
              <a:t>How will you use it?</a:t>
            </a:r>
          </a:p>
          <a:p>
            <a:pPr lvl="1"/>
            <a:r>
              <a:rPr lang="en-US" dirty="0" smtClean="0"/>
              <a:t>What questions does it raise?</a:t>
            </a:r>
          </a:p>
          <a:p>
            <a:pPr lvl="1"/>
            <a:r>
              <a:rPr lang="en-US" dirty="0" smtClean="0"/>
              <a:t>How is it connected to other sources?</a:t>
            </a:r>
            <a:endParaRPr lang="en-US" dirty="0"/>
          </a:p>
        </p:txBody>
      </p:sp>
    </p:spTree>
    <p:extLst>
      <p:ext uri="{BB962C8B-B14F-4D97-AF65-F5344CB8AC3E}">
        <p14:creationId xmlns:p14="http://schemas.microsoft.com/office/powerpoint/2010/main" val="40063613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Important Quotations</a:t>
            </a:r>
            <a:endParaRPr lang="en-US" dirty="0"/>
          </a:p>
        </p:txBody>
      </p:sp>
      <p:sp>
        <p:nvSpPr>
          <p:cNvPr id="3" name="Content Placeholder 2"/>
          <p:cNvSpPr>
            <a:spLocks noGrp="1"/>
          </p:cNvSpPr>
          <p:nvPr>
            <p:ph idx="1"/>
          </p:nvPr>
        </p:nvSpPr>
        <p:spPr/>
        <p:txBody>
          <a:bodyPr/>
          <a:lstStyle/>
          <a:p>
            <a:r>
              <a:rPr lang="en-US" dirty="0" smtClean="0"/>
              <a:t>All of your annotated sources need to go in a </a:t>
            </a:r>
            <a:r>
              <a:rPr lang="en-US" i="1" dirty="0" smtClean="0"/>
              <a:t>folder within your class folder</a:t>
            </a:r>
            <a:r>
              <a:rPr lang="en-US" dirty="0" smtClean="0"/>
              <a:t> called “Annotated Bibliography”.  </a:t>
            </a:r>
          </a:p>
          <a:p>
            <a:r>
              <a:rPr lang="en-US" dirty="0" smtClean="0"/>
              <a:t>Make sure the folder is within your class folder, as that is the ONLY location I will look to find in upon grading them. </a:t>
            </a:r>
            <a:endParaRPr lang="en-US" dirty="0"/>
          </a:p>
        </p:txBody>
      </p:sp>
    </p:spTree>
    <p:extLst>
      <p:ext uri="{BB962C8B-B14F-4D97-AF65-F5344CB8AC3E}">
        <p14:creationId xmlns:p14="http://schemas.microsoft.com/office/powerpoint/2010/main" val="26659554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a:t>Sample</a:t>
            </a:r>
          </a:p>
        </p:txBody>
      </p:sp>
      <p:sp>
        <p:nvSpPr>
          <p:cNvPr id="16387" name="Rectangle 3"/>
          <p:cNvSpPr>
            <a:spLocks noGrp="1" noChangeArrowheads="1"/>
          </p:cNvSpPr>
          <p:nvPr>
            <p:ph type="body" idx="1"/>
          </p:nvPr>
        </p:nvSpPr>
        <p:spPr/>
        <p:txBody>
          <a:bodyPr/>
          <a:lstStyle/>
          <a:p>
            <a:pPr>
              <a:lnSpc>
                <a:spcPct val="80000"/>
              </a:lnSpc>
              <a:buFont typeface="Wingdings" pitchFamily="2" charset="2"/>
              <a:buNone/>
            </a:pPr>
            <a:endParaRPr lang="en-US" sz="2000" dirty="0"/>
          </a:p>
          <a:p>
            <a:pPr>
              <a:lnSpc>
                <a:spcPct val="80000"/>
              </a:lnSpc>
            </a:pPr>
            <a:r>
              <a:rPr lang="en-US" sz="2000" dirty="0"/>
              <a:t>Citation: </a:t>
            </a:r>
            <a:r>
              <a:rPr lang="en-US" sz="2000" dirty="0" err="1"/>
              <a:t>Lippman</a:t>
            </a:r>
            <a:r>
              <a:rPr lang="en-US" sz="2000" dirty="0"/>
              <a:t>, Walter. “The Indispensable Opposition.” </a:t>
            </a:r>
            <a:r>
              <a:rPr lang="en-US" sz="2000" u="sng" dirty="0"/>
              <a:t>The Atlantic Monthly</a:t>
            </a:r>
            <a:r>
              <a:rPr lang="en-US" sz="2000" dirty="0"/>
              <a:t>.  1939. Print.</a:t>
            </a:r>
          </a:p>
          <a:p>
            <a:pPr>
              <a:lnSpc>
                <a:spcPct val="80000"/>
              </a:lnSpc>
            </a:pPr>
            <a:r>
              <a:rPr lang="en-US" sz="2000" dirty="0"/>
              <a:t>Summary: </a:t>
            </a:r>
            <a:r>
              <a:rPr lang="en-US" sz="2000" dirty="0" err="1"/>
              <a:t>Lippman</a:t>
            </a:r>
            <a:r>
              <a:rPr lang="en-US" sz="2000" dirty="0"/>
              <a:t> argues that freedom of speech is not a noble right or something to be tolerated; rather, it is absolutely necessary to hear the opposition in order to improve our own opinions.</a:t>
            </a:r>
          </a:p>
          <a:p>
            <a:pPr>
              <a:lnSpc>
                <a:spcPct val="80000"/>
              </a:lnSpc>
            </a:pPr>
            <a:r>
              <a:rPr lang="en-US" sz="2000" dirty="0" smtClean="0"/>
              <a:t>Use: As a rhetoric source: arrangement </a:t>
            </a:r>
            <a:r>
              <a:rPr lang="en-US" sz="2000" dirty="0"/>
              <a:t>(counter argument/rebuttal first), establishes ethos through considering other side, uses logos through reasoning, refutes famous quotation, antithesis/parallelism, incongruous </a:t>
            </a:r>
            <a:r>
              <a:rPr lang="en-US" sz="2000" dirty="0" smtClean="0"/>
              <a:t>comparisons</a:t>
            </a:r>
            <a:endParaRPr lang="en-US" sz="2000" dirty="0"/>
          </a:p>
        </p:txBody>
      </p:sp>
    </p:spTree>
    <p:extLst>
      <p:ext uri="{BB962C8B-B14F-4D97-AF65-F5344CB8AC3E}">
        <p14:creationId xmlns:p14="http://schemas.microsoft.com/office/powerpoint/2010/main" val="7291148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sz="3400"/>
              <a:t>Overall Annotated Bibliography Format</a:t>
            </a:r>
          </a:p>
        </p:txBody>
      </p:sp>
      <p:sp>
        <p:nvSpPr>
          <p:cNvPr id="6147" name="Rectangle 3"/>
          <p:cNvSpPr>
            <a:spLocks noGrp="1" noChangeArrowheads="1"/>
          </p:cNvSpPr>
          <p:nvPr>
            <p:ph type="body" idx="1"/>
          </p:nvPr>
        </p:nvSpPr>
        <p:spPr/>
        <p:txBody>
          <a:bodyPr/>
          <a:lstStyle/>
          <a:p>
            <a:r>
              <a:rPr lang="en-US" dirty="0"/>
              <a:t>Complete bibliographic information</a:t>
            </a:r>
          </a:p>
          <a:p>
            <a:r>
              <a:rPr lang="en-US" dirty="0"/>
              <a:t>Summary (of Source Material)</a:t>
            </a:r>
          </a:p>
          <a:p>
            <a:r>
              <a:rPr lang="en-US" dirty="0" smtClean="0"/>
              <a:t>Use </a:t>
            </a:r>
            <a:r>
              <a:rPr lang="en-US" dirty="0"/>
              <a:t>(How you might use this source in your essay)</a:t>
            </a:r>
          </a:p>
          <a:p>
            <a:r>
              <a:rPr lang="en-US" dirty="0"/>
              <a:t>Important Quotations</a:t>
            </a:r>
          </a:p>
        </p:txBody>
      </p:sp>
    </p:spTree>
    <p:extLst>
      <p:ext uri="{BB962C8B-B14F-4D97-AF65-F5344CB8AC3E}">
        <p14:creationId xmlns:p14="http://schemas.microsoft.com/office/powerpoint/2010/main" val="3563883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normAutofit fontScale="90000"/>
          </a:bodyPr>
          <a:lstStyle/>
          <a:p>
            <a:r>
              <a:rPr lang="en-US"/>
              <a:t>Complete Bibliographic Information</a:t>
            </a:r>
          </a:p>
        </p:txBody>
      </p:sp>
      <p:sp>
        <p:nvSpPr>
          <p:cNvPr id="8195" name="Rectangle 3"/>
          <p:cNvSpPr>
            <a:spLocks noGrp="1" noChangeArrowheads="1"/>
          </p:cNvSpPr>
          <p:nvPr>
            <p:ph type="body" idx="1"/>
          </p:nvPr>
        </p:nvSpPr>
        <p:spPr/>
        <p:txBody>
          <a:bodyPr/>
          <a:lstStyle/>
          <a:p>
            <a:r>
              <a:rPr lang="en-US"/>
              <a:t>This is the complete publication information for your source as it will appear in your Works Cited.  Your bibliography lists all the sources you consulted; your Works Cited lists the ones that actually appear in your essay</a:t>
            </a:r>
          </a:p>
        </p:txBody>
      </p:sp>
    </p:spTree>
    <p:extLst>
      <p:ext uri="{BB962C8B-B14F-4D97-AF65-F5344CB8AC3E}">
        <p14:creationId xmlns:p14="http://schemas.microsoft.com/office/powerpoint/2010/main" val="23197843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t>Bibliography Examples</a:t>
            </a:r>
          </a:p>
        </p:txBody>
      </p:sp>
      <p:sp>
        <p:nvSpPr>
          <p:cNvPr id="9219" name="Rectangle 3"/>
          <p:cNvSpPr>
            <a:spLocks noGrp="1" noChangeArrowheads="1"/>
          </p:cNvSpPr>
          <p:nvPr>
            <p:ph type="body" idx="1"/>
          </p:nvPr>
        </p:nvSpPr>
        <p:spPr/>
        <p:txBody>
          <a:bodyPr/>
          <a:lstStyle/>
          <a:p>
            <a:r>
              <a:rPr lang="en-US"/>
              <a:t>Obama, Barack. </a:t>
            </a:r>
            <a:r>
              <a:rPr lang="en-US" u="sng"/>
              <a:t>Dreams from my Father: </a:t>
            </a:r>
            <a:r>
              <a:rPr lang="en-US"/>
              <a:t>	</a:t>
            </a:r>
            <a:r>
              <a:rPr lang="en-US" u="sng"/>
              <a:t>A Story of Race and Inheritance.</a:t>
            </a:r>
            <a:r>
              <a:rPr lang="en-US"/>
              <a:t> New 	York: Crown, 2007.</a:t>
            </a:r>
          </a:p>
          <a:p>
            <a:r>
              <a:rPr lang="en-US"/>
              <a:t>Obama, Barack. “Full Text of Obama’s 	Nobel Peace Prize Acceptance 	Speech.” </a:t>
            </a:r>
            <a:r>
              <a:rPr lang="en-US" i="1"/>
              <a:t>MSNBC.</a:t>
            </a:r>
            <a:r>
              <a:rPr lang="en-US"/>
              <a:t>  MSNBC, 10 	December 2009. Web. 27 January 	2010.</a:t>
            </a:r>
          </a:p>
        </p:txBody>
      </p:sp>
    </p:spTree>
    <p:extLst>
      <p:ext uri="{BB962C8B-B14F-4D97-AF65-F5344CB8AC3E}">
        <p14:creationId xmlns:p14="http://schemas.microsoft.com/office/powerpoint/2010/main" val="24903564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t>More Examples</a:t>
            </a:r>
          </a:p>
        </p:txBody>
      </p:sp>
      <p:sp>
        <p:nvSpPr>
          <p:cNvPr id="10243" name="Rectangle 3"/>
          <p:cNvSpPr>
            <a:spLocks noGrp="1" noChangeArrowheads="1"/>
          </p:cNvSpPr>
          <p:nvPr>
            <p:ph type="body" idx="1"/>
          </p:nvPr>
        </p:nvSpPr>
        <p:spPr/>
        <p:txBody>
          <a:bodyPr/>
          <a:lstStyle/>
          <a:p>
            <a:r>
              <a:rPr lang="en-US" i="1"/>
              <a:t>John McCain for Senator.</a:t>
            </a:r>
            <a:r>
              <a:rPr lang="en-US"/>
              <a:t> Friends of John 	McCain. Web. 27 January 2010.</a:t>
            </a:r>
          </a:p>
          <a:p>
            <a:endParaRPr lang="en-US"/>
          </a:p>
          <a:p>
            <a:pPr>
              <a:buFont typeface="Wingdings" pitchFamily="2" charset="2"/>
              <a:buNone/>
            </a:pPr>
            <a:endParaRPr lang="en-US" i="1"/>
          </a:p>
        </p:txBody>
      </p:sp>
    </p:spTree>
    <p:extLst>
      <p:ext uri="{BB962C8B-B14F-4D97-AF65-F5344CB8AC3E}">
        <p14:creationId xmlns:p14="http://schemas.microsoft.com/office/powerpoint/2010/main" val="1732546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a:t>Basic Format for Electronic Sources</a:t>
            </a:r>
          </a:p>
        </p:txBody>
      </p:sp>
      <p:sp>
        <p:nvSpPr>
          <p:cNvPr id="11267" name="Rectangle 3"/>
          <p:cNvSpPr>
            <a:spLocks noGrp="1" noChangeArrowheads="1"/>
          </p:cNvSpPr>
          <p:nvPr>
            <p:ph type="body" idx="1"/>
          </p:nvPr>
        </p:nvSpPr>
        <p:spPr/>
        <p:txBody>
          <a:bodyPr/>
          <a:lstStyle/>
          <a:p>
            <a:pPr>
              <a:lnSpc>
                <a:spcPct val="80000"/>
              </a:lnSpc>
            </a:pPr>
            <a:r>
              <a:rPr lang="en-US" sz="2000"/>
              <a:t>Author and/or editor names (if available) </a:t>
            </a:r>
          </a:p>
          <a:p>
            <a:pPr>
              <a:lnSpc>
                <a:spcPct val="80000"/>
              </a:lnSpc>
            </a:pPr>
            <a:r>
              <a:rPr lang="en-US" sz="2000"/>
              <a:t>Article name in quotation marks (if applicable) </a:t>
            </a:r>
          </a:p>
          <a:p>
            <a:pPr>
              <a:lnSpc>
                <a:spcPct val="80000"/>
              </a:lnSpc>
            </a:pPr>
            <a:r>
              <a:rPr lang="en-US" sz="2000"/>
              <a:t>Title of the Website, project, or book in italics. (Remember that some Print publications have Web publications with slightly different names. They may, for example, include the additional information or otherwise modified information, like domain names [e.g. .com or .net].) </a:t>
            </a:r>
          </a:p>
          <a:p>
            <a:pPr>
              <a:lnSpc>
                <a:spcPct val="80000"/>
              </a:lnSpc>
            </a:pPr>
            <a:r>
              <a:rPr lang="en-US" sz="2000"/>
              <a:t>Any version numbers available, including revisions, posting dates, volumes, or issue numbers. </a:t>
            </a:r>
          </a:p>
          <a:p>
            <a:pPr>
              <a:lnSpc>
                <a:spcPct val="80000"/>
              </a:lnSpc>
            </a:pPr>
            <a:r>
              <a:rPr lang="en-US" sz="2000"/>
              <a:t>Publisher information, including the publisher name and publishing date. </a:t>
            </a:r>
          </a:p>
          <a:p>
            <a:pPr>
              <a:lnSpc>
                <a:spcPct val="80000"/>
              </a:lnSpc>
            </a:pPr>
            <a:r>
              <a:rPr lang="en-US" sz="2000"/>
              <a:t>Take note of any page numbers (if available). </a:t>
            </a:r>
          </a:p>
          <a:p>
            <a:pPr>
              <a:lnSpc>
                <a:spcPct val="80000"/>
              </a:lnSpc>
            </a:pPr>
            <a:r>
              <a:rPr lang="en-US" sz="2000"/>
              <a:t>Date you accessed the material. </a:t>
            </a:r>
          </a:p>
        </p:txBody>
      </p:sp>
    </p:spTree>
    <p:extLst>
      <p:ext uri="{BB962C8B-B14F-4D97-AF65-F5344CB8AC3E}">
        <p14:creationId xmlns:p14="http://schemas.microsoft.com/office/powerpoint/2010/main" val="28465440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a:t>The Best Online Source for Help</a:t>
            </a:r>
          </a:p>
        </p:txBody>
      </p:sp>
      <p:sp>
        <p:nvSpPr>
          <p:cNvPr id="12291" name="Rectangle 3"/>
          <p:cNvSpPr>
            <a:spLocks noGrp="1" noChangeArrowheads="1"/>
          </p:cNvSpPr>
          <p:nvPr>
            <p:ph type="body" idx="1"/>
          </p:nvPr>
        </p:nvSpPr>
        <p:spPr/>
        <p:txBody>
          <a:bodyPr/>
          <a:lstStyle/>
          <a:p>
            <a:r>
              <a:rPr lang="en-US" smtClean="0"/>
              <a:t>Noodle Tools</a:t>
            </a:r>
          </a:p>
          <a:p>
            <a:r>
              <a:rPr lang="en-US" dirty="0" smtClean="0"/>
              <a:t>The </a:t>
            </a:r>
            <a:r>
              <a:rPr lang="en-US" dirty="0"/>
              <a:t>Purdue Online Writing Lab (OWL)</a:t>
            </a:r>
          </a:p>
          <a:p>
            <a:r>
              <a:rPr lang="en-US" dirty="0"/>
              <a:t>MLA Style Guide</a:t>
            </a:r>
          </a:p>
          <a:p>
            <a:r>
              <a:rPr lang="en-US" dirty="0"/>
              <a:t>http://owl.english.purdue.edu/owl/section/2/11/</a:t>
            </a:r>
          </a:p>
        </p:txBody>
      </p:sp>
    </p:spTree>
    <p:extLst>
      <p:ext uri="{BB962C8B-B14F-4D97-AF65-F5344CB8AC3E}">
        <p14:creationId xmlns:p14="http://schemas.microsoft.com/office/powerpoint/2010/main" val="17411179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a:t>Summary</a:t>
            </a:r>
          </a:p>
        </p:txBody>
      </p:sp>
      <p:sp>
        <p:nvSpPr>
          <p:cNvPr id="13315" name="Rectangle 3"/>
          <p:cNvSpPr>
            <a:spLocks noGrp="1" noChangeArrowheads="1"/>
          </p:cNvSpPr>
          <p:nvPr>
            <p:ph type="body" idx="1"/>
          </p:nvPr>
        </p:nvSpPr>
        <p:spPr/>
        <p:txBody>
          <a:bodyPr/>
          <a:lstStyle/>
          <a:p>
            <a:r>
              <a:rPr lang="en-US" dirty="0"/>
              <a:t>This is a summary of the content of the source</a:t>
            </a:r>
          </a:p>
          <a:p>
            <a:r>
              <a:rPr lang="en-US" dirty="0" smtClean="0"/>
              <a:t>Guiding question to form a purposeful summary: </a:t>
            </a:r>
          </a:p>
          <a:p>
            <a:pPr lvl="1"/>
            <a:r>
              <a:rPr lang="en-US" dirty="0" smtClean="0"/>
              <a:t>What does the author argue in this piece?</a:t>
            </a:r>
          </a:p>
          <a:p>
            <a:pPr marL="457200" lvl="1" indent="0">
              <a:buNone/>
            </a:pPr>
            <a:endParaRPr lang="en-US" dirty="0"/>
          </a:p>
          <a:p>
            <a:r>
              <a:rPr lang="en-US" dirty="0" smtClean="0"/>
              <a:t>Be careful not to just write “book” or “video clip”</a:t>
            </a:r>
            <a:endParaRPr lang="en-US" dirty="0"/>
          </a:p>
        </p:txBody>
      </p:sp>
    </p:spTree>
    <p:extLst>
      <p:ext uri="{BB962C8B-B14F-4D97-AF65-F5344CB8AC3E}">
        <p14:creationId xmlns:p14="http://schemas.microsoft.com/office/powerpoint/2010/main" val="34380401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dirty="0" smtClean="0"/>
              <a:t>Use</a:t>
            </a:r>
            <a:endParaRPr lang="en-US" dirty="0"/>
          </a:p>
        </p:txBody>
      </p:sp>
      <p:sp>
        <p:nvSpPr>
          <p:cNvPr id="14339" name="Rectangle 3"/>
          <p:cNvSpPr>
            <a:spLocks noGrp="1" noChangeArrowheads="1"/>
          </p:cNvSpPr>
          <p:nvPr>
            <p:ph type="body" idx="1"/>
          </p:nvPr>
        </p:nvSpPr>
        <p:spPr/>
        <p:txBody>
          <a:bodyPr/>
          <a:lstStyle/>
          <a:p>
            <a:pPr marL="0" indent="0">
              <a:buNone/>
            </a:pPr>
            <a:endParaRPr lang="en-US" dirty="0"/>
          </a:p>
          <a:p>
            <a:r>
              <a:rPr lang="en-US" dirty="0" smtClean="0"/>
              <a:t>This </a:t>
            </a:r>
            <a:r>
              <a:rPr lang="en-US" dirty="0"/>
              <a:t>section should detail how you plan to use the source in your essay</a:t>
            </a:r>
            <a:r>
              <a:rPr lang="en-US" dirty="0" smtClean="0"/>
              <a:t>.</a:t>
            </a:r>
          </a:p>
          <a:p>
            <a:r>
              <a:rPr lang="en-US" dirty="0" smtClean="0"/>
              <a:t>Guiding questions:</a:t>
            </a:r>
          </a:p>
          <a:p>
            <a:pPr lvl="1"/>
            <a:r>
              <a:rPr lang="en-US" dirty="0" smtClean="0"/>
              <a:t>What is your opinion of the source?</a:t>
            </a:r>
          </a:p>
          <a:p>
            <a:pPr lvl="1"/>
            <a:r>
              <a:rPr lang="en-US" dirty="0" smtClean="0"/>
              <a:t>How will it be useful for your paper?</a:t>
            </a:r>
            <a:endParaRPr lang="en-US" dirty="0"/>
          </a:p>
        </p:txBody>
      </p:sp>
    </p:spTree>
    <p:extLst>
      <p:ext uri="{BB962C8B-B14F-4D97-AF65-F5344CB8AC3E}">
        <p14:creationId xmlns:p14="http://schemas.microsoft.com/office/powerpoint/2010/main" val="130189792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520</Words>
  <Application>Microsoft Office PowerPoint</Application>
  <PresentationFormat>On-screen Show (4:3)</PresentationFormat>
  <Paragraphs>53</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How to Complete  the Annotated Bibliography 2015</vt:lpstr>
      <vt:lpstr>Overall Annotated Bibliography Format</vt:lpstr>
      <vt:lpstr>Complete Bibliographic Information</vt:lpstr>
      <vt:lpstr>Bibliography Examples</vt:lpstr>
      <vt:lpstr>More Examples</vt:lpstr>
      <vt:lpstr>Basic Format for Electronic Sources</vt:lpstr>
      <vt:lpstr>The Best Online Source for Help</vt:lpstr>
      <vt:lpstr>Summary</vt:lpstr>
      <vt:lpstr>Use</vt:lpstr>
      <vt:lpstr>Important Quotations</vt:lpstr>
      <vt:lpstr>Important Quotations</vt:lpstr>
      <vt:lpstr>Sample</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Complete  the Annotated Bibliography 2015</dc:title>
  <dc:creator>mpstech</dc:creator>
  <cp:lastModifiedBy>mpstech</cp:lastModifiedBy>
  <cp:revision>1</cp:revision>
  <dcterms:created xsi:type="dcterms:W3CDTF">2015-02-12T13:51:35Z</dcterms:created>
  <dcterms:modified xsi:type="dcterms:W3CDTF">2015-02-12T13:55:48Z</dcterms:modified>
</cp:coreProperties>
</file>